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41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D141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822960" y="731520"/>
            <a:ext cx="1651382" cy="713232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logo-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976" y="859536"/>
            <a:ext cx="1395350" cy="457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2960" y="2468880"/>
            <a:ext cx="7772400" cy="21945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600"/>
              </a:spcAft>
            </a:pPr>
            <a:r>
              <a:rPr sz="1600" b="1" i="0">
                <a:solidFill>
                  <a:srgbClr val="B08D3F"/>
                </a:solidFill>
                <a:latin typeface="Segoe UI"/>
              </a:rPr>
              <a:t>APP HỘI VIÊN</a:t>
            </a:r>
          </a:p>
          <a:p>
            <a:pPr>
              <a:spcAft>
                <a:spcPts val="400"/>
              </a:spcAft>
            </a:pPr>
            <a:r>
              <a:rPr sz="4400" b="1" i="0">
                <a:solidFill>
                  <a:srgbClr val="F4F0E6"/>
                </a:solidFill>
                <a:latin typeface="Segoe UI"/>
              </a:rPr>
              <a:t>Tân Sơn Nhất Golf</a:t>
            </a:r>
          </a:p>
          <a:p>
            <a:pPr>
              <a:spcAft>
                <a:spcPts val="0"/>
              </a:spcAft>
            </a:pPr>
            <a:r>
              <a:rPr sz="1700" b="0" i="0">
                <a:solidFill>
                  <a:srgbClr val="A7D8BB"/>
                </a:solidFill>
                <a:latin typeface="Segoe UI"/>
              </a:rPr>
              <a:t>Đặc quyền hội viên gọn trong một chạm — đặt sân, ghi điểm, theo giải, thanh toán.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5212080"/>
            <a:ext cx="91440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0"/>
              </a:spcAft>
            </a:pPr>
            <a:r>
              <a:rPr sz="1800" b="0" i="1">
                <a:solidFill>
                  <a:srgbClr val="B08D3F"/>
                </a:solidFill>
                <a:latin typeface="Segoe UI"/>
              </a:rPr>
              <a:t>“Đẳng cấp trên từng đường bóng”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126480"/>
            <a:ext cx="10058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0"/>
              </a:spcAft>
            </a:pPr>
            <a:r>
              <a:rPr sz="1200" b="0" i="0">
                <a:solidFill>
                  <a:srgbClr val="6F7A6E"/>
                </a:solidFill>
                <a:latin typeface="Segoe UI"/>
              </a:rPr>
              <a:t>Công ty CP Đầu Tư Long Biên  ·  Giới thiệu tính năng  ·  bản demo</a:t>
            </a:r>
          </a:p>
        </p:txBody>
      </p:sp>
      <p:pic>
        <p:nvPicPr>
          <p:cNvPr id="8" name="Picture 7" descr="splash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0" y="1005840"/>
            <a:ext cx="2588857" cy="52120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0E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640080"/>
            <a:ext cx="1005840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500"/>
              </a:spcAft>
            </a:pPr>
            <a:r>
              <a:rPr sz="1400" b="1" i="0">
                <a:solidFill>
                  <a:srgbClr val="B08D3F"/>
                </a:solidFill>
                <a:latin typeface="Segoe UI"/>
              </a:rPr>
              <a:t>TỔNG QUAN</a:t>
            </a:r>
          </a:p>
          <a:p>
            <a:pPr>
              <a:spcAft>
                <a:spcPts val="0"/>
              </a:spcAft>
            </a:pPr>
            <a:r>
              <a:rPr sz="3000" b="1" i="0">
                <a:solidFill>
                  <a:srgbClr val="1C261E"/>
                </a:solidFill>
                <a:latin typeface="Segoe UI"/>
              </a:rPr>
              <a:t>Một app — trọn trải nghiệm hội viên</a:t>
            </a:r>
          </a:p>
        </p:txBody>
      </p:sp>
      <p:pic>
        <p:nvPicPr>
          <p:cNvPr id="3" name="Picture 2" descr="hom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" y="1920240"/>
            <a:ext cx="1771323" cy="356616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77240" y="5623560"/>
            <a:ext cx="1954203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Aft>
                <a:spcPts val="0"/>
              </a:spcAft>
            </a:pPr>
            <a:r>
              <a:rPr sz="1250" b="1" i="0">
                <a:solidFill>
                  <a:srgbClr val="1C261E"/>
                </a:solidFill>
                <a:latin typeface="Segoe UI"/>
              </a:rPr>
              <a:t>Trang chủ</a:t>
            </a:r>
          </a:p>
        </p:txBody>
      </p:sp>
      <p:pic>
        <p:nvPicPr>
          <p:cNvPr id="5" name="Picture 4" descr="datsa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4051" y="1920240"/>
            <a:ext cx="1771323" cy="35661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32611" y="5623560"/>
            <a:ext cx="1954203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Aft>
                <a:spcPts val="0"/>
              </a:spcAft>
            </a:pPr>
            <a:r>
              <a:rPr sz="1250" b="1" i="0">
                <a:solidFill>
                  <a:srgbClr val="1C261E"/>
                </a:solidFill>
                <a:latin typeface="Segoe UI"/>
              </a:rPr>
              <a:t>Đặt sân</a:t>
            </a:r>
          </a:p>
        </p:txBody>
      </p:sp>
      <p:pic>
        <p:nvPicPr>
          <p:cNvPr id="7" name="Picture 6" descr="diems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79422" y="1920240"/>
            <a:ext cx="1771323" cy="356616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087982" y="5623560"/>
            <a:ext cx="1954203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Aft>
                <a:spcPts val="0"/>
              </a:spcAft>
            </a:pPr>
            <a:r>
              <a:rPr sz="1250" b="1" i="0">
                <a:solidFill>
                  <a:srgbClr val="1C261E"/>
                </a:solidFill>
                <a:latin typeface="Segoe UI"/>
              </a:rPr>
              <a:t>Điểm số</a:t>
            </a:r>
          </a:p>
        </p:txBody>
      </p:sp>
      <p:pic>
        <p:nvPicPr>
          <p:cNvPr id="9" name="Picture 8" descr="giaidau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34794" y="1920240"/>
            <a:ext cx="1771323" cy="356616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243354" y="5623560"/>
            <a:ext cx="1954203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Aft>
                <a:spcPts val="0"/>
              </a:spcAft>
            </a:pPr>
            <a:r>
              <a:rPr sz="1250" b="1" i="0">
                <a:solidFill>
                  <a:srgbClr val="1C261E"/>
                </a:solidFill>
                <a:latin typeface="Segoe UI"/>
              </a:rPr>
              <a:t>Giải đấu</a:t>
            </a:r>
          </a:p>
        </p:txBody>
      </p:sp>
      <p:pic>
        <p:nvPicPr>
          <p:cNvPr id="11" name="Picture 10" descr="taikhoan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90165" y="1920240"/>
            <a:ext cx="1771323" cy="35661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398725" y="5623560"/>
            <a:ext cx="1954203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spcAft>
                <a:spcPts val="0"/>
              </a:spcAft>
            </a:pPr>
            <a:r>
              <a:rPr sz="1250" b="1" i="0">
                <a:solidFill>
                  <a:srgbClr val="1C261E"/>
                </a:solidFill>
                <a:latin typeface="Segoe UI"/>
              </a:rPr>
              <a:t>Hoá đơn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0E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868680"/>
            <a:ext cx="6583680" cy="1371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500"/>
              </a:spcAft>
            </a:pPr>
            <a:r>
              <a:rPr sz="1400" b="1" i="0">
                <a:solidFill>
                  <a:srgbClr val="B08D3F"/>
                </a:solidFill>
                <a:latin typeface="Segoe UI"/>
              </a:rPr>
              <a:t>TÍNH NĂNG 01</a:t>
            </a:r>
          </a:p>
          <a:p>
            <a:pPr>
              <a:spcAft>
                <a:spcPts val="0"/>
              </a:spcAft>
            </a:pPr>
            <a:r>
              <a:rPr sz="3200" b="1" i="0">
                <a:solidFill>
                  <a:srgbClr val="1C261E"/>
                </a:solidFill>
                <a:latin typeface="Segoe UI"/>
              </a:rPr>
              <a:t>Trang chủ thông minh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2286000"/>
            <a:ext cx="640080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</a:pPr>
            <a:r>
              <a:rPr sz="1500" b="1">
                <a:solidFill>
                  <a:srgbClr val="2F8F57"/>
                </a:solidFill>
                <a:latin typeface="Segoe UI"/>
              </a:rPr>
              <a:t>•  </a:t>
            </a:r>
            <a:r>
              <a:rPr sz="1500">
                <a:solidFill>
                  <a:srgbClr val="1C261E"/>
                </a:solidFill>
                <a:latin typeface="Segoe UI"/>
              </a:rPr>
              <a:t>Thẻ hội viên Diamond kèm mã QR check-in Clubhouse</a:t>
            </a:r>
          </a:p>
          <a:p>
            <a:pPr>
              <a:spcAft>
                <a:spcPts val="1100"/>
              </a:spcAft>
            </a:pPr>
            <a:r>
              <a:rPr sz="1500" b="1">
                <a:solidFill>
                  <a:srgbClr val="2F8F57"/>
                </a:solidFill>
                <a:latin typeface="Segoe UI"/>
              </a:rPr>
              <a:t>•  </a:t>
            </a:r>
            <a:r>
              <a:rPr sz="1500">
                <a:solidFill>
                  <a:srgbClr val="1C261E"/>
                </a:solidFill>
                <a:latin typeface="Segoe UI"/>
              </a:rPr>
              <a:t>Handicap Index cập nhật kèm biểu đồ tiến bộ</a:t>
            </a:r>
          </a:p>
          <a:p>
            <a:pPr>
              <a:spcAft>
                <a:spcPts val="1100"/>
              </a:spcAft>
            </a:pPr>
            <a:r>
              <a:rPr sz="1500" b="1">
                <a:solidFill>
                  <a:srgbClr val="2F8F57"/>
                </a:solidFill>
                <a:latin typeface="Segoe UI"/>
              </a:rPr>
              <a:t>•  </a:t>
            </a:r>
            <a:r>
              <a:rPr sz="1500">
                <a:solidFill>
                  <a:srgbClr val="1C261E"/>
                </a:solidFill>
                <a:latin typeface="Segoe UI"/>
              </a:rPr>
              <a:t>Tee time sắp tới: sân, giờ, caddie, nhóm chơi</a:t>
            </a:r>
          </a:p>
          <a:p>
            <a:pPr>
              <a:spcAft>
                <a:spcPts val="1100"/>
              </a:spcAft>
            </a:pPr>
            <a:r>
              <a:rPr sz="1500" b="1">
                <a:solidFill>
                  <a:srgbClr val="2F8F57"/>
                </a:solidFill>
                <a:latin typeface="Segoe UI"/>
              </a:rPr>
              <a:t>•  </a:t>
            </a:r>
            <a:r>
              <a:rPr sz="1500">
                <a:solidFill>
                  <a:srgbClr val="1C261E"/>
                </a:solidFill>
                <a:latin typeface="Segoe UI"/>
              </a:rPr>
              <a:t>Bản tin câu lạc bộ &amp; ưu đãi riêng hội viên</a:t>
            </a:r>
          </a:p>
        </p:txBody>
      </p:sp>
      <p:pic>
        <p:nvPicPr>
          <p:cNvPr id="4" name="Picture 3" descr="hom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9640" y="685800"/>
            <a:ext cx="2725112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0E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868680"/>
            <a:ext cx="6583680" cy="1371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500"/>
              </a:spcAft>
            </a:pPr>
            <a:r>
              <a:rPr sz="1400" b="1" i="0">
                <a:solidFill>
                  <a:srgbClr val="B08D3F"/>
                </a:solidFill>
                <a:latin typeface="Segoe UI"/>
              </a:rPr>
              <a:t>TÍNH NĂNG 02</a:t>
            </a:r>
          </a:p>
          <a:p>
            <a:pPr>
              <a:spcAft>
                <a:spcPts val="0"/>
              </a:spcAft>
            </a:pPr>
            <a:r>
              <a:rPr sz="3200" b="1" i="0">
                <a:solidFill>
                  <a:srgbClr val="1C261E"/>
                </a:solidFill>
                <a:latin typeface="Segoe UI"/>
              </a:rPr>
              <a:t>Đặt sân trong 30 giây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2286000"/>
            <a:ext cx="640080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</a:pPr>
            <a:r>
              <a:rPr sz="1500" b="1">
                <a:solidFill>
                  <a:srgbClr val="2F8F57"/>
                </a:solidFill>
                <a:latin typeface="Segoe UI"/>
              </a:rPr>
              <a:t>•  </a:t>
            </a:r>
            <a:r>
              <a:rPr sz="1500">
                <a:solidFill>
                  <a:srgbClr val="1C261E"/>
                </a:solidFill>
                <a:latin typeface="Segoe UI"/>
              </a:rPr>
              <a:t>Chọn Đường A · B · C · D (36 hố)</a:t>
            </a:r>
          </a:p>
          <a:p>
            <a:pPr>
              <a:spcAft>
                <a:spcPts val="1100"/>
              </a:spcAft>
            </a:pPr>
            <a:r>
              <a:rPr sz="1500" b="1">
                <a:solidFill>
                  <a:srgbClr val="2F8F57"/>
                </a:solidFill>
                <a:latin typeface="Segoe UI"/>
              </a:rPr>
              <a:t>•  </a:t>
            </a:r>
            <a:r>
              <a:rPr sz="1500">
                <a:solidFill>
                  <a:srgbClr val="1C261E"/>
                </a:solidFill>
                <a:latin typeface="Segoe UI"/>
              </a:rPr>
              <a:t>Khung giờ tee-off, có cả golf đêm</a:t>
            </a:r>
          </a:p>
          <a:p>
            <a:pPr>
              <a:spcAft>
                <a:spcPts val="1100"/>
              </a:spcAft>
            </a:pPr>
            <a:r>
              <a:rPr sz="1500" b="1">
                <a:solidFill>
                  <a:srgbClr val="2F8F57"/>
                </a:solidFill>
                <a:latin typeface="Segoe UI"/>
              </a:rPr>
              <a:t>•  </a:t>
            </a:r>
            <a:r>
              <a:rPr sz="1500">
                <a:solidFill>
                  <a:srgbClr val="1C261E"/>
                </a:solidFill>
                <a:latin typeface="Segoe UI"/>
              </a:rPr>
              <a:t>Chọn số golfer trong flight</a:t>
            </a:r>
          </a:p>
          <a:p>
            <a:pPr>
              <a:spcAft>
                <a:spcPts val="1100"/>
              </a:spcAft>
            </a:pPr>
            <a:r>
              <a:rPr sz="1500" b="1">
                <a:solidFill>
                  <a:srgbClr val="2F8F57"/>
                </a:solidFill>
                <a:latin typeface="Segoe UI"/>
              </a:rPr>
              <a:t>•  </a:t>
            </a:r>
            <a:r>
              <a:rPr sz="1500">
                <a:solidFill>
                  <a:srgbClr val="1C261E"/>
                </a:solidFill>
                <a:latin typeface="Segoe UI"/>
              </a:rPr>
              <a:t>Add-on: caddie, buggy, thuê gậy — tổng tiền rõ ràng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5806440"/>
            <a:ext cx="64008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0"/>
              </a:spcAft>
            </a:pPr>
            <a:r>
              <a:rPr sz="1250" b="0" i="1">
                <a:solidFill>
                  <a:srgbClr val="6F7A6E"/>
                </a:solidFill>
                <a:latin typeface="Segoe UI"/>
              </a:rPr>
              <a:t>Số liệu minh hoạ.</a:t>
            </a:r>
          </a:p>
        </p:txBody>
      </p:sp>
      <p:pic>
        <p:nvPicPr>
          <p:cNvPr id="5" name="Picture 4" descr="datsa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9640" y="685800"/>
            <a:ext cx="2725112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0E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868680"/>
            <a:ext cx="6583680" cy="1371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500"/>
              </a:spcAft>
            </a:pPr>
            <a:r>
              <a:rPr sz="1400" b="1" i="0">
                <a:solidFill>
                  <a:srgbClr val="B08D3F"/>
                </a:solidFill>
                <a:latin typeface="Segoe UI"/>
              </a:rPr>
              <a:t>TÍNH NĂNG 03</a:t>
            </a:r>
          </a:p>
          <a:p>
            <a:pPr>
              <a:spcAft>
                <a:spcPts val="0"/>
              </a:spcAft>
            </a:pPr>
            <a:r>
              <a:rPr sz="3200" b="1" i="0">
                <a:solidFill>
                  <a:srgbClr val="1C261E"/>
                </a:solidFill>
                <a:latin typeface="Segoe UI"/>
              </a:rPr>
              <a:t>Ghi điểm &amp; phân tích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2286000"/>
            <a:ext cx="640080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</a:pPr>
            <a:r>
              <a:rPr sz="1500" b="1">
                <a:solidFill>
                  <a:srgbClr val="2F8F57"/>
                </a:solidFill>
                <a:latin typeface="Segoe UI"/>
              </a:rPr>
              <a:t>•  </a:t>
            </a:r>
            <a:r>
              <a:rPr sz="1500">
                <a:solidFill>
                  <a:srgbClr val="1C261E"/>
                </a:solidFill>
                <a:latin typeface="Segoe UI"/>
              </a:rPr>
              <a:t>Ghi số gậy / putt từng hố ngay trên sân</a:t>
            </a:r>
          </a:p>
          <a:p>
            <a:pPr>
              <a:spcAft>
                <a:spcPts val="1100"/>
              </a:spcAft>
            </a:pPr>
            <a:r>
              <a:rPr sz="1500" b="1">
                <a:solidFill>
                  <a:srgbClr val="2F8F57"/>
                </a:solidFill>
                <a:latin typeface="Segoe UI"/>
              </a:rPr>
              <a:t>•  </a:t>
            </a:r>
            <a:r>
              <a:rPr sz="1500">
                <a:solidFill>
                  <a:srgbClr val="1C261E"/>
                </a:solidFill>
                <a:latin typeface="Segoe UI"/>
              </a:rPr>
              <a:t>Yardbook: khoảng cách, bẫy cát, nước theo hố</a:t>
            </a:r>
          </a:p>
          <a:p>
            <a:pPr>
              <a:spcAft>
                <a:spcPts val="1100"/>
              </a:spcAft>
            </a:pPr>
            <a:r>
              <a:rPr sz="1500" b="1">
                <a:solidFill>
                  <a:srgbClr val="2F8F57"/>
                </a:solidFill>
                <a:latin typeface="Segoe UI"/>
              </a:rPr>
              <a:t>•  </a:t>
            </a:r>
            <a:r>
              <a:rPr sz="1500">
                <a:solidFill>
                  <a:srgbClr val="1C261E"/>
                </a:solidFill>
                <a:latin typeface="Segoe UI"/>
              </a:rPr>
              <a:t>Thẻ điểm Front/Back 9, gross · net</a:t>
            </a:r>
          </a:p>
          <a:p>
            <a:pPr>
              <a:spcAft>
                <a:spcPts val="1100"/>
              </a:spcAft>
            </a:pPr>
            <a:r>
              <a:rPr sz="1500" b="1">
                <a:solidFill>
                  <a:srgbClr val="2F8F57"/>
                </a:solidFill>
                <a:latin typeface="Segoe UI"/>
              </a:rPr>
              <a:t>•  </a:t>
            </a:r>
            <a:r>
              <a:rPr sz="1500">
                <a:solidFill>
                  <a:srgbClr val="1C261E"/>
                </a:solidFill>
                <a:latin typeface="Segoe UI"/>
              </a:rPr>
              <a:t>Thống kê mùa: fairway, GIR, putt trung bình</a:t>
            </a:r>
          </a:p>
        </p:txBody>
      </p:sp>
      <p:pic>
        <p:nvPicPr>
          <p:cNvPr id="4" name="Picture 3" descr="diems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9640" y="685800"/>
            <a:ext cx="2725112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0E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868680"/>
            <a:ext cx="6583680" cy="1371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500"/>
              </a:spcAft>
            </a:pPr>
            <a:r>
              <a:rPr sz="1400" b="1" i="0">
                <a:solidFill>
                  <a:srgbClr val="B08D3F"/>
                </a:solidFill>
                <a:latin typeface="Segoe UI"/>
              </a:rPr>
              <a:t>TÍNH NĂNG 04</a:t>
            </a:r>
          </a:p>
          <a:p>
            <a:pPr>
              <a:spcAft>
                <a:spcPts val="0"/>
              </a:spcAft>
            </a:pPr>
            <a:r>
              <a:rPr sz="3200" b="1" i="0">
                <a:solidFill>
                  <a:srgbClr val="1C261E"/>
                </a:solidFill>
                <a:latin typeface="Segoe UI"/>
              </a:rPr>
              <a:t>Giải đấu &amp; cộng đồng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2286000"/>
            <a:ext cx="640080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</a:pPr>
            <a:r>
              <a:rPr sz="1500" b="1">
                <a:solidFill>
                  <a:srgbClr val="2F8F57"/>
                </a:solidFill>
                <a:latin typeface="Segoe UI"/>
              </a:rPr>
              <a:t>•  </a:t>
            </a:r>
            <a:r>
              <a:rPr sz="1500">
                <a:solidFill>
                  <a:srgbClr val="1C261E"/>
                </a:solidFill>
                <a:latin typeface="Segoe UI"/>
              </a:rPr>
              <a:t>Bảng xếp hạng LIVE theo thời gian thực</a:t>
            </a:r>
          </a:p>
          <a:p>
            <a:pPr>
              <a:spcAft>
                <a:spcPts val="1100"/>
              </a:spcAft>
            </a:pPr>
            <a:r>
              <a:rPr sz="1500" b="1">
                <a:solidFill>
                  <a:srgbClr val="2F8F57"/>
                </a:solidFill>
                <a:latin typeface="Segoe UI"/>
              </a:rPr>
              <a:t>•  </a:t>
            </a:r>
            <a:r>
              <a:rPr sz="1500">
                <a:solidFill>
                  <a:srgbClr val="1C261E"/>
                </a:solidFill>
                <a:latin typeface="Segoe UI"/>
              </a:rPr>
              <a:t>Đăng ký giải, xem điều lệ &amp; pin sheet</a:t>
            </a:r>
          </a:p>
          <a:p>
            <a:pPr>
              <a:spcAft>
                <a:spcPts val="1100"/>
              </a:spcAft>
            </a:pPr>
            <a:r>
              <a:rPr sz="1500" b="1">
                <a:solidFill>
                  <a:srgbClr val="2F8F57"/>
                </a:solidFill>
                <a:latin typeface="Segoe UI"/>
              </a:rPr>
              <a:t>•  </a:t>
            </a:r>
            <a:r>
              <a:rPr sz="1500">
                <a:solidFill>
                  <a:srgbClr val="1C261E"/>
                </a:solidFill>
                <a:latin typeface="Segoe UI"/>
              </a:rPr>
              <a:t>Tìm bạn chơi cùng theo ngày, giờ, đường</a:t>
            </a:r>
          </a:p>
          <a:p>
            <a:pPr>
              <a:spcAft>
                <a:spcPts val="1100"/>
              </a:spcAft>
            </a:pPr>
            <a:r>
              <a:rPr sz="1500" b="1">
                <a:solidFill>
                  <a:srgbClr val="2F8F57"/>
                </a:solidFill>
                <a:latin typeface="Segoe UI"/>
              </a:rPr>
              <a:t>•  </a:t>
            </a:r>
            <a:r>
              <a:rPr sz="1500">
                <a:solidFill>
                  <a:srgbClr val="1C261E"/>
                </a:solidFill>
                <a:latin typeface="Segoe UI"/>
              </a:rPr>
              <a:t>Lịch giải CLB và quốc tế của sân</a:t>
            </a:r>
          </a:p>
        </p:txBody>
      </p:sp>
      <p:pic>
        <p:nvPicPr>
          <p:cNvPr id="4" name="Picture 3" descr="giaida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9640" y="685800"/>
            <a:ext cx="2725112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0E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868680"/>
            <a:ext cx="6583680" cy="1371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500"/>
              </a:spcAft>
            </a:pPr>
            <a:r>
              <a:rPr sz="1400" b="1" i="0">
                <a:solidFill>
                  <a:srgbClr val="B08D3F"/>
                </a:solidFill>
                <a:latin typeface="Segoe UI"/>
              </a:rPr>
              <a:t>TÍNH NĂNG 05</a:t>
            </a:r>
          </a:p>
          <a:p>
            <a:pPr>
              <a:spcAft>
                <a:spcPts val="0"/>
              </a:spcAft>
            </a:pPr>
            <a:r>
              <a:rPr sz="3200" b="1" i="0">
                <a:solidFill>
                  <a:srgbClr val="1C261E"/>
                </a:solidFill>
                <a:latin typeface="Segoe UI"/>
              </a:rPr>
              <a:t>Chi tiêu minh bạch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2286000"/>
            <a:ext cx="640080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</a:pPr>
            <a:r>
              <a:rPr sz="1500" b="1">
                <a:solidFill>
                  <a:srgbClr val="2F8F57"/>
                </a:solidFill>
                <a:latin typeface="Segoe UI"/>
              </a:rPr>
              <a:t>•  </a:t>
            </a:r>
            <a:r>
              <a:rPr sz="1500">
                <a:solidFill>
                  <a:srgbClr val="1C261E"/>
                </a:solidFill>
                <a:latin typeface="Segoe UI"/>
              </a:rPr>
              <a:t>Hoá đơn vòng chơi: tổng chi phí + từng dịch vụ</a:t>
            </a:r>
          </a:p>
          <a:p>
            <a:pPr>
              <a:spcAft>
                <a:spcPts val="1100"/>
              </a:spcAft>
            </a:pPr>
            <a:r>
              <a:rPr sz="1500" b="1">
                <a:solidFill>
                  <a:srgbClr val="2F8F57"/>
                </a:solidFill>
                <a:latin typeface="Segoe UI"/>
              </a:rPr>
              <a:t>•  </a:t>
            </a:r>
            <a:r>
              <a:rPr sz="1500">
                <a:solidFill>
                  <a:srgbClr val="1C261E"/>
                </a:solidFill>
                <a:latin typeface="Segoe UI"/>
              </a:rPr>
              <a:t>Green fee, caddie, buggy, F&amp;B, pro shop</a:t>
            </a:r>
          </a:p>
          <a:p>
            <a:pPr>
              <a:spcAft>
                <a:spcPts val="1100"/>
              </a:spcAft>
            </a:pPr>
            <a:r>
              <a:rPr sz="1500" b="1">
                <a:solidFill>
                  <a:srgbClr val="2F8F57"/>
                </a:solidFill>
                <a:latin typeface="Segoe UI"/>
              </a:rPr>
              <a:t>•  </a:t>
            </a:r>
            <a:r>
              <a:rPr sz="1500">
                <a:solidFill>
                  <a:srgbClr val="1C261E"/>
                </a:solidFill>
                <a:latin typeface="Segoe UI"/>
              </a:rPr>
              <a:t>Quét QR thanh toán khi hoàn thành vòng</a:t>
            </a:r>
          </a:p>
          <a:p>
            <a:pPr>
              <a:spcAft>
                <a:spcPts val="1100"/>
              </a:spcAft>
            </a:pPr>
            <a:r>
              <a:rPr sz="1500" b="1">
                <a:solidFill>
                  <a:srgbClr val="2F8F57"/>
                </a:solidFill>
                <a:latin typeface="Segoe UI"/>
              </a:rPr>
              <a:t>•  </a:t>
            </a:r>
            <a:r>
              <a:rPr sz="1500">
                <a:solidFill>
                  <a:srgbClr val="1C261E"/>
                </a:solidFill>
                <a:latin typeface="Segoe UI"/>
              </a:rPr>
              <a:t>Ví/tủ đồ, hồ sơ &amp; lịch sử hội viên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5806440"/>
            <a:ext cx="64008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0"/>
              </a:spcAft>
            </a:pPr>
            <a:r>
              <a:rPr sz="1250" b="0" i="1">
                <a:solidFill>
                  <a:srgbClr val="6F7A6E"/>
                </a:solidFill>
                <a:latin typeface="Segoe UI"/>
              </a:rPr>
              <a:t>Mô hình QR running-tab — không cần tiền mặt.</a:t>
            </a:r>
          </a:p>
        </p:txBody>
      </p:sp>
      <p:pic>
        <p:nvPicPr>
          <p:cNvPr id="5" name="Picture 4" descr="taikhoa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9640" y="685800"/>
            <a:ext cx="2725112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41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731520"/>
            <a:ext cx="10058400" cy="11887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500"/>
              </a:spcAft>
            </a:pPr>
            <a:r>
              <a:rPr sz="1400" b="1" i="0">
                <a:solidFill>
                  <a:srgbClr val="B08D3F"/>
                </a:solidFill>
                <a:latin typeface="Segoe UI"/>
              </a:rPr>
              <a:t>GIÁ TRỊ</a:t>
            </a:r>
          </a:p>
          <a:p>
            <a:pPr>
              <a:spcAft>
                <a:spcPts val="0"/>
              </a:spcAft>
            </a:pPr>
            <a:r>
              <a:rPr sz="3000" b="1" i="0">
                <a:solidFill>
                  <a:srgbClr val="F4F0E6"/>
                </a:solidFill>
                <a:latin typeface="Segoe UI"/>
              </a:rPr>
              <a:t>App mang lại gì</a:t>
            </a:r>
          </a:p>
        </p:txBody>
      </p:sp>
      <p:sp>
        <p:nvSpPr>
          <p:cNvPr id="3" name="Rectangle 2"/>
          <p:cNvSpPr/>
          <p:nvPr/>
        </p:nvSpPr>
        <p:spPr>
          <a:xfrm>
            <a:off x="822960" y="2103120"/>
            <a:ext cx="5120640" cy="4023360"/>
          </a:xfrm>
          <a:prstGeom prst="rect">
            <a:avLst/>
          </a:prstGeom>
          <a:solidFill>
            <a:srgbClr val="1453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263640" y="2103120"/>
            <a:ext cx="5120640" cy="4023360"/>
          </a:xfrm>
          <a:prstGeom prst="rect">
            <a:avLst/>
          </a:prstGeom>
          <a:solidFill>
            <a:srgbClr val="1622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143000" y="2377440"/>
            <a:ext cx="45720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0"/>
              </a:spcAft>
            </a:pPr>
            <a:r>
              <a:rPr sz="1500" b="1" i="0">
                <a:solidFill>
                  <a:srgbClr val="B08D3F"/>
                </a:solidFill>
                <a:latin typeface="Segoe UI"/>
              </a:rPr>
              <a:t>Cho HỘI VIÊN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3063240"/>
            <a:ext cx="457200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</a:pPr>
            <a:r>
              <a:rPr sz="1400" b="1">
                <a:solidFill>
                  <a:srgbClr val="A7D8BB"/>
                </a:solidFill>
                <a:latin typeface="Segoe UI"/>
              </a:rPr>
              <a:t>•  </a:t>
            </a:r>
            <a:r>
              <a:rPr sz="1400">
                <a:solidFill>
                  <a:srgbClr val="F4F0E6"/>
                </a:solidFill>
                <a:latin typeface="Segoe UI"/>
              </a:rPr>
              <a:t>Đặt sân &amp; thanh toán không ma sát</a:t>
            </a:r>
          </a:p>
          <a:p>
            <a:pPr>
              <a:spcAft>
                <a:spcPts val="1100"/>
              </a:spcAft>
            </a:pPr>
            <a:r>
              <a:rPr sz="1400" b="1">
                <a:solidFill>
                  <a:srgbClr val="A7D8BB"/>
                </a:solidFill>
                <a:latin typeface="Segoe UI"/>
              </a:rPr>
              <a:t>•  </a:t>
            </a:r>
            <a:r>
              <a:rPr sz="1400">
                <a:solidFill>
                  <a:srgbClr val="F4F0E6"/>
                </a:solidFill>
                <a:latin typeface="Segoe UI"/>
              </a:rPr>
              <a:t>Theo dõi phong độ, handicap, giải đấu</a:t>
            </a:r>
          </a:p>
          <a:p>
            <a:pPr>
              <a:spcAft>
                <a:spcPts val="1100"/>
              </a:spcAft>
            </a:pPr>
            <a:r>
              <a:rPr sz="1400" b="1">
                <a:solidFill>
                  <a:srgbClr val="A7D8BB"/>
                </a:solidFill>
                <a:latin typeface="Segoe UI"/>
              </a:rPr>
              <a:t>•  </a:t>
            </a:r>
            <a:r>
              <a:rPr sz="1400">
                <a:solidFill>
                  <a:srgbClr val="F4F0E6"/>
                </a:solidFill>
                <a:latin typeface="Segoe UI"/>
              </a:rPr>
              <a:t>Minh bạch chi phí từng vòng</a:t>
            </a:r>
          </a:p>
          <a:p>
            <a:pPr>
              <a:spcAft>
                <a:spcPts val="1100"/>
              </a:spcAft>
            </a:pPr>
            <a:r>
              <a:rPr sz="1400" b="1">
                <a:solidFill>
                  <a:srgbClr val="A7D8BB"/>
                </a:solidFill>
                <a:latin typeface="Segoe UI"/>
              </a:rPr>
              <a:t>•  </a:t>
            </a:r>
            <a:r>
              <a:rPr sz="1400">
                <a:solidFill>
                  <a:srgbClr val="F4F0E6"/>
                </a:solidFill>
                <a:latin typeface="Segoe UI"/>
              </a:rPr>
              <a:t>Đặc quyền &amp; ưu đãi riêng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80" y="2377440"/>
            <a:ext cx="45720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0"/>
              </a:spcAft>
            </a:pPr>
            <a:r>
              <a:rPr sz="1500" b="1" i="0">
                <a:solidFill>
                  <a:srgbClr val="B08D3F"/>
                </a:solidFill>
                <a:latin typeface="Segoe UI"/>
              </a:rPr>
              <a:t>Cho SÂN GOLF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3680" y="3063240"/>
            <a:ext cx="457200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</a:pPr>
            <a:r>
              <a:rPr sz="1400" b="1">
                <a:solidFill>
                  <a:srgbClr val="A7D8BB"/>
                </a:solidFill>
                <a:latin typeface="Segoe UI"/>
              </a:rPr>
              <a:t>•  </a:t>
            </a:r>
            <a:r>
              <a:rPr sz="1400">
                <a:solidFill>
                  <a:srgbClr val="F4F0E6"/>
                </a:solidFill>
                <a:latin typeface="Segoe UI"/>
              </a:rPr>
              <a:t>Giảm tải quầy check-in &amp; thu ngân</a:t>
            </a:r>
          </a:p>
          <a:p>
            <a:pPr>
              <a:spcAft>
                <a:spcPts val="1100"/>
              </a:spcAft>
            </a:pPr>
            <a:r>
              <a:rPr sz="1400" b="1">
                <a:solidFill>
                  <a:srgbClr val="A7D8BB"/>
                </a:solidFill>
                <a:latin typeface="Segoe UI"/>
              </a:rPr>
              <a:t>•  </a:t>
            </a:r>
            <a:r>
              <a:rPr sz="1400">
                <a:solidFill>
                  <a:srgbClr val="F4F0E6"/>
                </a:solidFill>
                <a:latin typeface="Segoe UI"/>
              </a:rPr>
              <a:t>Tăng gắn kết, giữ chân hội viên</a:t>
            </a:r>
          </a:p>
          <a:p>
            <a:pPr>
              <a:spcAft>
                <a:spcPts val="1100"/>
              </a:spcAft>
            </a:pPr>
            <a:r>
              <a:rPr sz="1400" b="1">
                <a:solidFill>
                  <a:srgbClr val="A7D8BB"/>
                </a:solidFill>
                <a:latin typeface="Segoe UI"/>
              </a:rPr>
              <a:t>•  </a:t>
            </a:r>
            <a:r>
              <a:rPr sz="1400">
                <a:solidFill>
                  <a:srgbClr val="F4F0E6"/>
                </a:solidFill>
                <a:latin typeface="Segoe UI"/>
              </a:rPr>
              <a:t>Dữ liệu hành vi để chăm sóc</a:t>
            </a:r>
          </a:p>
          <a:p>
            <a:pPr>
              <a:spcAft>
                <a:spcPts val="1100"/>
              </a:spcAft>
            </a:pPr>
            <a:r>
              <a:rPr sz="1400" b="1">
                <a:solidFill>
                  <a:srgbClr val="A7D8BB"/>
                </a:solidFill>
                <a:latin typeface="Segoe UI"/>
              </a:rPr>
              <a:t>•  </a:t>
            </a:r>
            <a:r>
              <a:rPr sz="1400">
                <a:solidFill>
                  <a:srgbClr val="F4F0E6"/>
                </a:solidFill>
                <a:latin typeface="Segoe UI"/>
              </a:rPr>
              <a:t>Kênh truyền thông trực tiếp tới khách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53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822960"/>
            <a:ext cx="1651382" cy="713232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go-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976" y="950976"/>
            <a:ext cx="1395350" cy="457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22960" y="2560320"/>
            <a:ext cx="10058400" cy="20116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600"/>
              </a:spcAft>
            </a:pPr>
            <a:r>
              <a:rPr sz="1400" b="1" i="0">
                <a:solidFill>
                  <a:srgbClr val="A7D8BB"/>
                </a:solidFill>
                <a:latin typeface="Segoe UI"/>
              </a:rPr>
              <a:t>SẴN SÀNG TRIỂN KHAI</a:t>
            </a:r>
          </a:p>
          <a:p>
            <a:pPr>
              <a:spcAft>
                <a:spcPts val="1000"/>
              </a:spcAft>
            </a:pPr>
            <a:r>
              <a:rPr sz="3400" b="1" i="0">
                <a:solidFill>
                  <a:srgbClr val="F4F0E6"/>
                </a:solidFill>
                <a:latin typeface="Segoe UI"/>
              </a:rPr>
              <a:t>Số hoá trải nghiệm hội viên cho Tân Sơn Nhất Golf</a:t>
            </a:r>
          </a:p>
          <a:p>
            <a:pPr>
              <a:spcAft>
                <a:spcPts val="0"/>
              </a:spcAft>
            </a:pPr>
            <a:r>
              <a:rPr sz="1600" b="0" i="0">
                <a:solidFill>
                  <a:srgbClr val="A7D8BB"/>
                </a:solidFill>
                <a:latin typeface="Segoe UI"/>
              </a:rPr>
              <a:t>☎  028 3895 1555      ✉  golfsales.tsn@longbiencorp.vn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6126480"/>
            <a:ext cx="10058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spcAft>
                <a:spcPts val="0"/>
              </a:spcAft>
            </a:pPr>
            <a:r>
              <a:rPr sz="1200" b="0" i="0">
                <a:solidFill>
                  <a:srgbClr val="A7D8BB"/>
                </a:solidFill>
                <a:latin typeface="Segoe UI"/>
              </a:rPr>
              <a:t>Công ty CP Đầu Tư Long Biên  ·  “Điểm đến mới, Giá trị mới”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